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683" r:id="rId2"/>
    <p:sldMasterId id="2147483693" r:id="rId3"/>
    <p:sldMasterId id="2147483703" r:id="rId4"/>
  </p:sldMasterIdLst>
  <p:notesMasterIdLst>
    <p:notesMasterId r:id="rId40"/>
  </p:notesMasterIdLst>
  <p:sldIdLst>
    <p:sldId id="472" r:id="rId5"/>
    <p:sldId id="618" r:id="rId6"/>
    <p:sldId id="630" r:id="rId7"/>
    <p:sldId id="633" r:id="rId8"/>
    <p:sldId id="658" r:id="rId9"/>
    <p:sldId id="659" r:id="rId10"/>
    <p:sldId id="660" r:id="rId11"/>
    <p:sldId id="661" r:id="rId12"/>
    <p:sldId id="662" r:id="rId13"/>
    <p:sldId id="663" r:id="rId14"/>
    <p:sldId id="664" r:id="rId15"/>
    <p:sldId id="665" r:id="rId16"/>
    <p:sldId id="666" r:id="rId17"/>
    <p:sldId id="667" r:id="rId18"/>
    <p:sldId id="668" r:id="rId19"/>
    <p:sldId id="669" r:id="rId20"/>
    <p:sldId id="670" r:id="rId21"/>
    <p:sldId id="676" r:id="rId22"/>
    <p:sldId id="677" r:id="rId23"/>
    <p:sldId id="632" r:id="rId24"/>
    <p:sldId id="631" r:id="rId25"/>
    <p:sldId id="636" r:id="rId26"/>
    <p:sldId id="640" r:id="rId27"/>
    <p:sldId id="641" r:id="rId28"/>
    <p:sldId id="637" r:id="rId29"/>
    <p:sldId id="642" r:id="rId30"/>
    <p:sldId id="646" r:id="rId31"/>
    <p:sldId id="606" r:id="rId32"/>
    <p:sldId id="671" r:id="rId33"/>
    <p:sldId id="673" r:id="rId34"/>
    <p:sldId id="674" r:id="rId35"/>
    <p:sldId id="607" r:id="rId36"/>
    <p:sldId id="610" r:id="rId37"/>
    <p:sldId id="611" r:id="rId38"/>
    <p:sldId id="594" r:id="rId39"/>
  </p:sldIdLst>
  <p:sldSz cx="9144000" cy="6858000" type="screen4x3"/>
  <p:notesSz cx="7099300" cy="102346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F6AC24F9-0BBE-4F61-AD24-B207B28567F5}">
          <p14:sldIdLst/>
        </p14:section>
        <p14:section name="未命名的章節" id="{49BFD46C-9D47-41DD-A706-B4C99A45E02E}">
          <p14:sldIdLst>
            <p14:sldId id="472"/>
            <p14:sldId id="618"/>
            <p14:sldId id="630"/>
            <p14:sldId id="633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6"/>
            <p14:sldId id="677"/>
            <p14:sldId id="632"/>
            <p14:sldId id="631"/>
            <p14:sldId id="636"/>
            <p14:sldId id="640"/>
            <p14:sldId id="641"/>
            <p14:sldId id="637"/>
            <p14:sldId id="642"/>
            <p14:sldId id="646"/>
          </p14:sldIdLst>
        </p14:section>
        <p14:section name="未命名的章節" id="{869EB05E-7D8D-4EE9-A58C-52CD217BE37D}">
          <p14:sldIdLst>
            <p14:sldId id="606"/>
            <p14:sldId id="671"/>
            <p14:sldId id="673"/>
            <p14:sldId id="674"/>
            <p14:sldId id="607"/>
            <p14:sldId id="610"/>
            <p14:sldId id="611"/>
            <p14:sldId id="594"/>
          </p14:sldIdLst>
        </p14:section>
        <p14:section name="未命名的章節" id="{F70B55A9-327C-415F-9D77-8702B65B2EF8}">
          <p14:sldIdLst/>
        </p14:section>
        <p14:section name="未命名的章節" id="{7E2EB9EA-2173-4731-8CBD-338D7307BE85}">
          <p14:sldIdLst/>
        </p14:section>
        <p14:section name="未命名的章節" id="{CB7A972E-14F8-4966-BBF4-07F2EB6EED6A}">
          <p14:sldIdLst/>
        </p14:section>
        <p14:section name="未命名的章節" id="{2DBE1109-B11F-4616-9A08-B3425DA2D9D0}">
          <p14:sldIdLst/>
        </p14:section>
        <p14:section name="未命名的章節" id="{BD05D235-A911-40B9-9B30-FBFA563E784C}">
          <p14:sldIdLst/>
        </p14:section>
        <p14:section name="未命名的章節" id="{8629F863-0BA7-40BC-A2C4-2825AB3EC596}">
          <p14:sldIdLst/>
        </p14:section>
        <p14:section name="未命名的章節" id="{7DC05632-B004-4BB1-B06C-C4DA0088C8A0}">
          <p14:sldIdLst/>
        </p14:section>
        <p14:section name="未命名的章節" id="{3A9B4D81-84FF-41B1-A805-423C4668199D}">
          <p14:sldIdLst/>
        </p14:section>
        <p14:section name="未命名的章節" id="{613FBE55-7D29-4037-A4F4-661E225B9B1C}">
          <p14:sldIdLst/>
        </p14:section>
        <p14:section name="未命名的章節" id="{096BF8FA-540D-45CB-B44D-1A9187ECAAB8}">
          <p14:sldIdLst/>
        </p14:section>
        <p14:section name="未命名的章節" id="{9B01DF38-7FFC-46BC-B93F-647F036E0271}">
          <p14:sldIdLst/>
        </p14:section>
        <p14:section name="未命名的章節" id="{05C9EDCB-BEA9-4BA7-874A-690EE02D5DF9}">
          <p14:sldIdLst/>
        </p14:section>
        <p14:section name="未命名的章節" id="{1FB32A98-9ABC-41F7-8889-BD07974EDDA9}">
          <p14:sldIdLst/>
        </p14:section>
        <p14:section name="未命名的章節" id="{C5D7D014-F023-464A-9B05-DCA65E2BEADB}">
          <p14:sldIdLst/>
        </p14:section>
        <p14:section name="未命名的章節" id="{05340C00-4B61-491A-B541-D0D1340AF26D}">
          <p14:sldIdLst/>
        </p14:section>
        <p14:section name="未命名的章節" id="{E7CCC985-347D-4FAB-ABDD-B36E203563DF}">
          <p14:sldIdLst/>
        </p14:section>
        <p14:section name="未命名的章節" id="{A17766E7-03B2-42C2-8F77-04C88C8A52B6}">
          <p14:sldIdLst/>
        </p14:section>
        <p14:section name="未命名的章節" id="{B783C96A-1C3F-4D39-9FE2-DB725DF712C8}">
          <p14:sldIdLst/>
        </p14:section>
        <p14:section name="未命名的章節" id="{1DDD038F-5227-4AB8-95FC-4FD76E401A8B}">
          <p14:sldIdLst/>
        </p14:section>
        <p14:section name="未命名的章節" id="{829DF751-5DF2-417D-A87B-37FFBEF80C56}">
          <p14:sldIdLst/>
        </p14:section>
        <p14:section name="未命名的章節" id="{7590BFF9-961E-4C29-930B-F339C65609F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DEE8"/>
    <a:srgbClr val="0000FF"/>
    <a:srgbClr val="9933FF"/>
    <a:srgbClr val="FFFF00"/>
    <a:srgbClr val="FFFFFF"/>
    <a:srgbClr val="BFBFBF"/>
    <a:srgbClr val="FF99FF"/>
    <a:srgbClr val="00FF00"/>
    <a:srgbClr val="433595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90" autoAdjust="0"/>
    <p:restoredTop sz="94660"/>
  </p:normalViewPr>
  <p:slideViewPr>
    <p:cSldViewPr>
      <p:cViewPr varScale="1">
        <p:scale>
          <a:sx n="104" d="100"/>
          <a:sy n="104" d="100"/>
        </p:scale>
        <p:origin x="129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41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695" tIns="47348" rIns="94695" bIns="47348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695" tIns="47348" rIns="94695" bIns="47348" rtlCol="0"/>
          <a:lstStyle>
            <a:lvl1pPr algn="r">
              <a:defRPr sz="1200"/>
            </a:lvl1pPr>
          </a:lstStyle>
          <a:p>
            <a:fld id="{DB8B45A9-67C7-4B4E-A39B-A5E9B48EDCA7}" type="datetimeFigureOut">
              <a:rPr lang="zh-TW" altLang="en-US" smtClean="0"/>
              <a:t>2018/2/22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5" tIns="47348" rIns="94695" bIns="47348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2"/>
            <a:ext cx="5679440" cy="4605576"/>
          </a:xfrm>
          <a:prstGeom prst="rect">
            <a:avLst/>
          </a:prstGeom>
        </p:spPr>
        <p:txBody>
          <a:bodyPr vert="horz" lIns="94695" tIns="47348" rIns="94695" bIns="47348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695" tIns="47348" rIns="94695" bIns="47348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695" tIns="47348" rIns="94695" bIns="47348" rtlCol="0" anchor="b"/>
          <a:lstStyle>
            <a:lvl1pPr algn="r">
              <a:defRPr sz="1200"/>
            </a:lvl1pPr>
          </a:lstStyle>
          <a:p>
            <a:fld id="{268CB3B5-7AEA-4310-A5AC-9DB5E78B5D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866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99BA0-0058-42B1-928F-B1F10432F0D6}" type="datetimeFigureOut">
              <a:rPr lang="zh-TW" altLang="en-US" smtClean="0"/>
              <a:t>2018/2/22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497F-6DE7-4C59-95BA-F5AB755987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773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99BA0-0058-42B1-928F-B1F10432F0D6}" type="datetimeFigureOut">
              <a:rPr lang="zh-TW" altLang="en-US" smtClean="0"/>
              <a:t>2018/2/22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497F-6DE7-4C59-95BA-F5AB755987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666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99BA0-0058-42B1-928F-B1F10432F0D6}" type="datetimeFigureOut">
              <a:rPr lang="zh-TW" altLang="en-US" smtClean="0"/>
              <a:t>2018/2/22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497F-6DE7-4C59-95BA-F5AB755987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694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3DF12075-E9E7-4D2F-89C3-6FD38F97472B}"/>
              </a:ext>
            </a:extLst>
          </p:cNvPr>
          <p:cNvSpPr txBox="1"/>
          <p:nvPr/>
        </p:nvSpPr>
        <p:spPr>
          <a:xfrm>
            <a:off x="7696200" y="1543628"/>
            <a:ext cx="1447800" cy="307777"/>
          </a:xfrm>
          <a:prstGeom prst="rect">
            <a:avLst/>
          </a:prstGeom>
          <a:solidFill>
            <a:schemeClr val="bg1">
              <a:lumMod val="85000"/>
              <a:alpha val="73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zh-TW" altLang="en-US" sz="1400" dirty="0">
              <a:solidFill>
                <a:schemeClr val="bg1">
                  <a:lumMod val="50000"/>
                </a:schemeClr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DEE4517-A2F0-492E-8319-6146762A7F5A}"/>
              </a:ext>
            </a:extLst>
          </p:cNvPr>
          <p:cNvSpPr/>
          <p:nvPr/>
        </p:nvSpPr>
        <p:spPr>
          <a:xfrm>
            <a:off x="-9525" y="1237903"/>
            <a:ext cx="930275" cy="448023"/>
          </a:xfrm>
          <a:prstGeom prst="rect">
            <a:avLst/>
          </a:prstGeom>
          <a:gradFill>
            <a:gsLst>
              <a:gs pos="0">
                <a:srgbClr val="E27026"/>
              </a:gs>
              <a:gs pos="99000">
                <a:srgbClr val="F6D4BE">
                  <a:alpha val="64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86B5E1CA-260A-4FE4-AAC2-61D5B88CD63B}"/>
              </a:ext>
            </a:extLst>
          </p:cNvPr>
          <p:cNvSpPr/>
          <p:nvPr/>
        </p:nvSpPr>
        <p:spPr>
          <a:xfrm rot="9756150">
            <a:off x="533463" y="849259"/>
            <a:ext cx="1076325" cy="92786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BCF0C51-5C97-4BDC-B26C-9259ECFC1A1A}"/>
              </a:ext>
            </a:extLst>
          </p:cNvPr>
          <p:cNvCxnSpPr>
            <a:cxnSpLocks/>
          </p:cNvCxnSpPr>
          <p:nvPr userDrawn="1"/>
        </p:nvCxnSpPr>
        <p:spPr>
          <a:xfrm>
            <a:off x="-9525" y="1685926"/>
            <a:ext cx="7705725" cy="11591"/>
          </a:xfrm>
          <a:prstGeom prst="line">
            <a:avLst/>
          </a:prstGeom>
          <a:ln>
            <a:solidFill>
              <a:srgbClr val="E378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CCEC7675-5F5A-46D5-A79E-B446E12EA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2075" y="1244009"/>
            <a:ext cx="3886200" cy="48001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01043610-FCAC-4CEF-A683-1355ECAD87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96200" y="1555988"/>
            <a:ext cx="1447800" cy="3555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5pPr marL="1828800" indent="0" algn="l">
              <a:buNone/>
              <a:defRPr/>
            </a:lvl5pPr>
          </a:lstStyle>
          <a:p>
            <a:pPr lvl="0"/>
            <a:r>
              <a:rPr lang="en-US" altLang="zh-TW" dirty="0"/>
              <a:t>2018/xx/xx</a:t>
            </a:r>
            <a:endParaRPr lang="zh-TW" alt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C115552-C611-4D54-ADE1-18503D0F9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8075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32401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3905"/>
            <a:ext cx="7886700" cy="50630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081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13905"/>
            <a:ext cx="3886200" cy="50630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13905"/>
            <a:ext cx="3886200" cy="50630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2B685A-85C8-48C0-8AE0-53F044C13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32401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74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34D37C-E78C-47B9-86BD-788F51869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32401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923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96828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節標題">
    <p:bg>
      <p:bgPr>
        <a:solidFill>
          <a:srgbClr val="E27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EC344A-E158-4CE8-814B-39A25F12E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E7A692B-2129-4034-A74C-EDD2A55B851F}"/>
              </a:ext>
            </a:extLst>
          </p:cNvPr>
          <p:cNvSpPr/>
          <p:nvPr userDrawn="1"/>
        </p:nvSpPr>
        <p:spPr>
          <a:xfrm>
            <a:off x="0" y="4021585"/>
            <a:ext cx="9144000" cy="1562470"/>
          </a:xfrm>
          <a:prstGeom prst="rect">
            <a:avLst/>
          </a:prstGeom>
          <a:gradFill>
            <a:gsLst>
              <a:gs pos="0">
                <a:srgbClr val="E17227"/>
              </a:gs>
              <a:gs pos="99000">
                <a:srgbClr val="F6D4B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形 11">
            <a:extLst>
              <a:ext uri="{FF2B5EF4-FFF2-40B4-BE49-F238E27FC236}">
                <a16:creationId xmlns:a16="http://schemas.microsoft.com/office/drawing/2014/main" id="{2C14CBC8-A31A-4CA8-93F3-A8D0434A84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1630" y="5895825"/>
            <a:ext cx="1199859" cy="68100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35E6279D-AC90-4C7B-9F9D-99E657A42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92" y="4168576"/>
            <a:ext cx="8327416" cy="81896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內容版面配置區 6">
            <a:extLst>
              <a:ext uri="{FF2B5EF4-FFF2-40B4-BE49-F238E27FC236}">
                <a16:creationId xmlns:a16="http://schemas.microsoft.com/office/drawing/2014/main" id="{1476C643-4A40-4F9C-ADC0-0A430F16C3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8292" y="5108010"/>
            <a:ext cx="1447800" cy="3555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ea"/>
                <a:ea typeface="+mn-ea"/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en-US" altLang="zh-TW" dirty="0"/>
              <a:t>2018.xx.xx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17101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57200"/>
            <a:ext cx="4629150" cy="540385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B184D4-3E9D-4A1E-A11E-0CA0A3E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06402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DC0FC06-A926-425C-88E2-CFBF6D256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654233"/>
            <a:ext cx="2949178" cy="42147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706307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06402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654233"/>
            <a:ext cx="2949178" cy="42147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53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99BA0-0058-42B1-928F-B1F10432F0D6}" type="datetimeFigureOut">
              <a:rPr lang="zh-TW" altLang="en-US" smtClean="0"/>
              <a:t>2018/2/22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497F-6DE7-4C59-95BA-F5AB755987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42170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頁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EC344A-E158-4CE8-814B-39A25F12E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1BE133C-0010-4782-AAA4-593D58B73B3A}"/>
              </a:ext>
            </a:extLst>
          </p:cNvPr>
          <p:cNvSpPr/>
          <p:nvPr userDrawn="1"/>
        </p:nvSpPr>
        <p:spPr>
          <a:xfrm>
            <a:off x="0" y="1292352"/>
            <a:ext cx="9144000" cy="1353312"/>
          </a:xfrm>
          <a:prstGeom prst="rect">
            <a:avLst/>
          </a:prstGeom>
          <a:gradFill>
            <a:gsLst>
              <a:gs pos="0">
                <a:srgbClr val="E17227"/>
              </a:gs>
              <a:gs pos="99000">
                <a:srgbClr val="F6D4B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C0EB6DD-F70F-484E-8A64-4F7F3047A6E9}"/>
              </a:ext>
            </a:extLst>
          </p:cNvPr>
          <p:cNvSpPr txBox="1"/>
          <p:nvPr userDrawn="1"/>
        </p:nvSpPr>
        <p:spPr>
          <a:xfrm>
            <a:off x="4252935" y="2008974"/>
            <a:ext cx="40378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圓方結構</a:t>
            </a: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工程技師事務所</a:t>
            </a:r>
          </a:p>
          <a:p>
            <a:endParaRPr lang="zh-TW" altLang="en-US" sz="1400" dirty="0"/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74EEC956-7FBA-4A4D-82E8-C76860462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452" y="1521593"/>
            <a:ext cx="1699828" cy="964767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6E4EEDF5-892C-4707-809C-885C1B96AF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447581"/>
            <a:ext cx="78867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altLang="zh-TW" dirty="0"/>
              <a:t>Thank you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04810C8-CF51-4785-AC26-09BB3C1E5EB4}"/>
              </a:ext>
            </a:extLst>
          </p:cNvPr>
          <p:cNvSpPr txBox="1"/>
          <p:nvPr userDrawn="1"/>
        </p:nvSpPr>
        <p:spPr>
          <a:xfrm>
            <a:off x="2068830" y="6006717"/>
            <a:ext cx="5006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T. +886 2 2592 6882 /M. +886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972.721.622</a:t>
            </a:r>
          </a:p>
          <a:p>
            <a:pPr algn="ctr"/>
            <a:r>
              <a:rPr lang="en-US" altLang="zh-TW" sz="1600" dirty="0">
                <a:solidFill>
                  <a:schemeClr val="accent4"/>
                </a:solidFill>
                <a:latin typeface="+mn-ea"/>
                <a:ea typeface="+mn-ea"/>
                <a:cs typeface="Arial" panose="020B0604020202020204" pitchFamily="34" charset="0"/>
              </a:rPr>
              <a:t>elements@elements-structure.com  </a:t>
            </a:r>
          </a:p>
          <a:p>
            <a:pPr algn="ctr"/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2F, No.22, Ln. 393, Jilin Rd., 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Jhongshan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Dist., Taipei City 10470, Taiwan</a:t>
            </a:r>
          </a:p>
        </p:txBody>
      </p:sp>
    </p:spTree>
    <p:extLst>
      <p:ext uri="{BB962C8B-B14F-4D97-AF65-F5344CB8AC3E}">
        <p14:creationId xmlns:p14="http://schemas.microsoft.com/office/powerpoint/2010/main" val="18326659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ED136F5C-5E08-47FF-91AE-F57EC5AE933A}"/>
              </a:ext>
            </a:extLst>
          </p:cNvPr>
          <p:cNvSpPr/>
          <p:nvPr userDrawn="1"/>
        </p:nvSpPr>
        <p:spPr>
          <a:xfrm>
            <a:off x="0" y="1237902"/>
            <a:ext cx="920750" cy="446493"/>
          </a:xfrm>
          <a:prstGeom prst="rect">
            <a:avLst/>
          </a:prstGeom>
          <a:gradFill>
            <a:gsLst>
              <a:gs pos="0">
                <a:srgbClr val="00B050"/>
              </a:gs>
              <a:gs pos="99000">
                <a:srgbClr val="FBFDED">
                  <a:alpha val="86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AA950245-5EC2-462E-8CA4-9FEB371A5FAE}"/>
              </a:ext>
            </a:extLst>
          </p:cNvPr>
          <p:cNvGrpSpPr/>
          <p:nvPr userDrawn="1"/>
        </p:nvGrpSpPr>
        <p:grpSpPr>
          <a:xfrm>
            <a:off x="533463" y="849259"/>
            <a:ext cx="8610537" cy="1002146"/>
            <a:chOff x="533463" y="849259"/>
            <a:chExt cx="8610537" cy="1002146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3DF12075-E9E7-4D2F-89C3-6FD38F97472B}"/>
                </a:ext>
              </a:extLst>
            </p:cNvPr>
            <p:cNvSpPr txBox="1"/>
            <p:nvPr/>
          </p:nvSpPr>
          <p:spPr>
            <a:xfrm>
              <a:off x="7696200" y="1543628"/>
              <a:ext cx="1447800" cy="307777"/>
            </a:xfrm>
            <a:prstGeom prst="rect">
              <a:avLst/>
            </a:prstGeom>
            <a:solidFill>
              <a:schemeClr val="bg1">
                <a:lumMod val="85000"/>
                <a:alpha val="73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1400" dirty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86B5E1CA-260A-4FE4-AAC2-61D5B88CD63B}"/>
                </a:ext>
              </a:extLst>
            </p:cNvPr>
            <p:cNvSpPr/>
            <p:nvPr/>
          </p:nvSpPr>
          <p:spPr>
            <a:xfrm rot="9756150">
              <a:off x="533463" y="849259"/>
              <a:ext cx="1076325" cy="92786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2075" y="1244009"/>
            <a:ext cx="3886200" cy="480017"/>
          </a:xfrm>
        </p:spPr>
        <p:txBody>
          <a:bodyPr anchor="b">
            <a:norm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0A03714-762D-44FE-9F03-7BB8BC157093}"/>
              </a:ext>
            </a:extLst>
          </p:cNvPr>
          <p:cNvCxnSpPr>
            <a:cxnSpLocks/>
          </p:cNvCxnSpPr>
          <p:nvPr userDrawn="1"/>
        </p:nvCxnSpPr>
        <p:spPr>
          <a:xfrm>
            <a:off x="-9525" y="1684396"/>
            <a:ext cx="7705725" cy="11591"/>
          </a:xfrm>
          <a:prstGeom prst="line">
            <a:avLst/>
          </a:prstGeom>
          <a:ln>
            <a:solidFill>
              <a:srgbClr val="06B1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內容版面配置區 6">
            <a:extLst>
              <a:ext uri="{FF2B5EF4-FFF2-40B4-BE49-F238E27FC236}">
                <a16:creationId xmlns:a16="http://schemas.microsoft.com/office/drawing/2014/main" id="{0EBA2089-3C58-417E-AE0D-D9AEC53D050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96200" y="1555988"/>
            <a:ext cx="1447800" cy="355574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ea"/>
                <a:ea typeface="+mn-ea"/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en-US" altLang="zh-TW" dirty="0"/>
              <a:t>2018/xx/xx</a:t>
            </a:r>
            <a:endParaRPr lang="zh-TW" alt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862F88B-DAE1-4197-94F2-4DC66E910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18929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E3E8D2-A6EB-4129-AAC2-C8F0378AC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55371C-D64D-43F3-87BC-CFD7CEF00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32401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4CD9AF-D50D-4382-8E91-B4703BE21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13905"/>
            <a:ext cx="7886700" cy="50630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5277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17A303B-9EEF-43C8-BF8A-C7DB85784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AECEED-7ECD-45B3-B02F-D48DCA3CB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113905"/>
            <a:ext cx="3886200" cy="50630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3AE1DAB-44EB-4B56-A6A8-46CF395E1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113905"/>
            <a:ext cx="3886200" cy="50630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162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7ED18-F54E-494E-B926-E5B7F587E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51008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ECEBEE-7B36-4171-969C-60AFFF8F2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98850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節標題">
    <p:bg>
      <p:bgPr>
        <a:solidFill>
          <a:srgbClr val="02B0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33B0862F-FD5C-41B4-B0B7-6A00F56DC666}"/>
              </a:ext>
            </a:extLst>
          </p:cNvPr>
          <p:cNvSpPr/>
          <p:nvPr userDrawn="1"/>
        </p:nvSpPr>
        <p:spPr>
          <a:xfrm>
            <a:off x="0" y="4021584"/>
            <a:ext cx="9144000" cy="1562470"/>
          </a:xfrm>
          <a:prstGeom prst="rect">
            <a:avLst/>
          </a:prstGeom>
          <a:gradFill>
            <a:gsLst>
              <a:gs pos="0">
                <a:srgbClr val="00B050"/>
              </a:gs>
              <a:gs pos="99000">
                <a:srgbClr val="FBFDED">
                  <a:alpha val="86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形 9">
            <a:extLst>
              <a:ext uri="{FF2B5EF4-FFF2-40B4-BE49-F238E27FC236}">
                <a16:creationId xmlns:a16="http://schemas.microsoft.com/office/drawing/2014/main" id="{F9ABE6D4-E446-49EF-9F69-9532682842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1630" y="5895825"/>
            <a:ext cx="1199859" cy="68100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B60EE67-AB91-491B-A6B6-346E30295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92" y="4168576"/>
            <a:ext cx="8327416" cy="818964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8" name="內容版面配置區 6">
            <a:extLst>
              <a:ext uri="{FF2B5EF4-FFF2-40B4-BE49-F238E27FC236}">
                <a16:creationId xmlns:a16="http://schemas.microsoft.com/office/drawing/2014/main" id="{FB4486E8-EFC0-46A1-AF7D-8A2F7A4F27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8292" y="5108010"/>
            <a:ext cx="1447800" cy="35557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ea"/>
                <a:ea typeface="+mn-ea"/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en-US" altLang="zh-TW" dirty="0"/>
              <a:t>2018.xx.xx</a:t>
            </a:r>
            <a:endParaRPr lang="zh-TW" alt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541140A-B5B0-4C9E-9F4C-8AC473C0FD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63671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1EBFB3F-E913-4A7A-8BA0-3DF36B5F7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7C778E-B9AD-4B21-81C2-EC210DDFB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457200"/>
            <a:ext cx="4629150" cy="540385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8683331-C949-44B5-853A-A65F85FD1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06402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C96BA-EE22-4650-9FEA-F553D5466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654233"/>
            <a:ext cx="2949178" cy="42147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952450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A69C6DA-56AE-4D53-914C-AC532EBF1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06402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98073FCF-1387-4A6B-83EC-502D1B21CFE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dirty="0"/>
              <a:t>按一下圖示以新增圖片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7279E2F-783E-421E-AC22-C82A0D86B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654233"/>
            <a:ext cx="2949178" cy="42147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D99F852-148A-4DEA-8F03-52DC492ABE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09549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頁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1BDD944A-C8CB-4EAC-AEA9-EFC5F150CD6F}"/>
              </a:ext>
            </a:extLst>
          </p:cNvPr>
          <p:cNvSpPr/>
          <p:nvPr userDrawn="1"/>
        </p:nvSpPr>
        <p:spPr>
          <a:xfrm>
            <a:off x="0" y="1292352"/>
            <a:ext cx="9144000" cy="1353312"/>
          </a:xfrm>
          <a:prstGeom prst="rect">
            <a:avLst/>
          </a:prstGeom>
          <a:gradFill>
            <a:gsLst>
              <a:gs pos="0">
                <a:srgbClr val="00B050"/>
              </a:gs>
              <a:gs pos="99000">
                <a:srgbClr val="FBFDED">
                  <a:alpha val="86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CEF5CA1-0B62-4B53-8015-9FB355394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447581"/>
            <a:ext cx="7886700" cy="1325563"/>
          </a:xfrm>
        </p:spPr>
        <p:txBody>
          <a:bodyPr/>
          <a:lstStyle>
            <a:lvl1pPr algn="ctr"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altLang="zh-TW" dirty="0"/>
              <a:t>Thank you</a:t>
            </a:r>
            <a:endParaRPr lang="zh-TW" altLang="en-US" dirty="0"/>
          </a:p>
        </p:txBody>
      </p:sp>
      <p:pic>
        <p:nvPicPr>
          <p:cNvPr id="7" name="圖形 6">
            <a:extLst>
              <a:ext uri="{FF2B5EF4-FFF2-40B4-BE49-F238E27FC236}">
                <a16:creationId xmlns:a16="http://schemas.microsoft.com/office/drawing/2014/main" id="{58589258-9293-4946-9247-DF6A7FD020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452" y="1521593"/>
            <a:ext cx="1699828" cy="96476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F629BB2-ED75-4C83-ABCE-1CC25849BE0A}"/>
              </a:ext>
            </a:extLst>
          </p:cNvPr>
          <p:cNvSpPr txBox="1"/>
          <p:nvPr userDrawn="1"/>
        </p:nvSpPr>
        <p:spPr>
          <a:xfrm>
            <a:off x="4252935" y="2008974"/>
            <a:ext cx="40378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圓方結構</a:t>
            </a: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工程技師事務所</a:t>
            </a:r>
          </a:p>
          <a:p>
            <a:endParaRPr lang="zh-TW" altLang="en-US" sz="14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F25188B-60DE-4F6A-9530-321F5FF05B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4EEFDF1-F57F-4A88-A650-031EFDABFD3F}"/>
              </a:ext>
            </a:extLst>
          </p:cNvPr>
          <p:cNvSpPr txBox="1"/>
          <p:nvPr userDrawn="1"/>
        </p:nvSpPr>
        <p:spPr>
          <a:xfrm>
            <a:off x="2068830" y="6006717"/>
            <a:ext cx="5006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T. +886 2 2592 6882 /M. +886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972.721.622</a:t>
            </a:r>
          </a:p>
          <a:p>
            <a:pPr algn="ctr"/>
            <a:r>
              <a:rPr lang="en-US" altLang="zh-TW" sz="1600" dirty="0">
                <a:solidFill>
                  <a:schemeClr val="accent4"/>
                </a:solidFill>
                <a:latin typeface="+mn-ea"/>
                <a:ea typeface="+mn-ea"/>
                <a:cs typeface="Arial" panose="020B0604020202020204" pitchFamily="34" charset="0"/>
              </a:rPr>
              <a:t>elements@elements-structure.com  </a:t>
            </a:r>
          </a:p>
          <a:p>
            <a:pPr algn="ctr"/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2F, No.22, Ln. 393, Jilin Rd., 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Jhongshan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Dist., Taipei City 10470, Taiwan</a:t>
            </a:r>
          </a:p>
        </p:txBody>
      </p:sp>
    </p:spTree>
    <p:extLst>
      <p:ext uri="{BB962C8B-B14F-4D97-AF65-F5344CB8AC3E}">
        <p14:creationId xmlns:p14="http://schemas.microsoft.com/office/powerpoint/2010/main" val="206829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99BA0-0058-42B1-928F-B1F10432F0D6}" type="datetimeFigureOut">
              <a:rPr lang="zh-TW" altLang="en-US" smtClean="0"/>
              <a:t>2018/2/22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497F-6DE7-4C59-95BA-F5AB755987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93905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B74C6FEF-945E-48FE-AB9D-3BA45BBAD303}"/>
              </a:ext>
            </a:extLst>
          </p:cNvPr>
          <p:cNvSpPr txBox="1"/>
          <p:nvPr userDrawn="1"/>
        </p:nvSpPr>
        <p:spPr>
          <a:xfrm>
            <a:off x="0" y="1236374"/>
            <a:ext cx="930275" cy="448022"/>
          </a:xfrm>
          <a:prstGeom prst="rect">
            <a:avLst/>
          </a:prstGeom>
          <a:gradFill>
            <a:gsLst>
              <a:gs pos="0">
                <a:srgbClr val="532476"/>
              </a:gs>
              <a:gs pos="99000">
                <a:srgbClr val="F5F9DF">
                  <a:alpha val="19000"/>
                </a:srgbClr>
              </a:gs>
            </a:gsLst>
            <a:lin ang="0" scaled="1"/>
          </a:gradFill>
        </p:spPr>
        <p:txBody>
          <a:bodyPr wrap="square" rtlCol="0">
            <a:spAutoFit/>
          </a:bodyPr>
          <a:lstStyle/>
          <a:p>
            <a:endParaRPr lang="zh-TW" altLang="en-US" sz="1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AA950245-5EC2-462E-8CA4-9FEB371A5FAE}"/>
              </a:ext>
            </a:extLst>
          </p:cNvPr>
          <p:cNvGrpSpPr/>
          <p:nvPr userDrawn="1"/>
        </p:nvGrpSpPr>
        <p:grpSpPr>
          <a:xfrm>
            <a:off x="533463" y="849259"/>
            <a:ext cx="8610537" cy="1002146"/>
            <a:chOff x="533463" y="849259"/>
            <a:chExt cx="8610537" cy="1002146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3DF12075-E9E7-4D2F-89C3-6FD38F97472B}"/>
                </a:ext>
              </a:extLst>
            </p:cNvPr>
            <p:cNvSpPr txBox="1"/>
            <p:nvPr/>
          </p:nvSpPr>
          <p:spPr>
            <a:xfrm>
              <a:off x="7696200" y="1543628"/>
              <a:ext cx="1447800" cy="307777"/>
            </a:xfrm>
            <a:prstGeom prst="rect">
              <a:avLst/>
            </a:prstGeom>
            <a:solidFill>
              <a:schemeClr val="bg1">
                <a:lumMod val="85000"/>
                <a:alpha val="73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1400" dirty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86B5E1CA-260A-4FE4-AAC2-61D5B88CD63B}"/>
                </a:ext>
              </a:extLst>
            </p:cNvPr>
            <p:cNvSpPr/>
            <p:nvPr/>
          </p:nvSpPr>
          <p:spPr>
            <a:xfrm rot="9756150">
              <a:off x="533463" y="849259"/>
              <a:ext cx="1076325" cy="92786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2075" y="1244009"/>
            <a:ext cx="3886200" cy="48001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0A03714-762D-44FE-9F03-7BB8BC157093}"/>
              </a:ext>
            </a:extLst>
          </p:cNvPr>
          <p:cNvCxnSpPr>
            <a:cxnSpLocks/>
          </p:cNvCxnSpPr>
          <p:nvPr userDrawn="1"/>
        </p:nvCxnSpPr>
        <p:spPr>
          <a:xfrm>
            <a:off x="-9525" y="1684396"/>
            <a:ext cx="7705725" cy="1159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內容版面配置區 6">
            <a:extLst>
              <a:ext uri="{FF2B5EF4-FFF2-40B4-BE49-F238E27FC236}">
                <a16:creationId xmlns:a16="http://schemas.microsoft.com/office/drawing/2014/main" id="{0EBA2089-3C58-417E-AE0D-D9AEC53D050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96200" y="1555988"/>
            <a:ext cx="1447800" cy="355574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ea"/>
                <a:ea typeface="+mn-ea"/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en-US" altLang="zh-TW" dirty="0"/>
              <a:t>2018/xx/xx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77255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-47184"/>
            <a:ext cx="2057400" cy="365125"/>
          </a:xfrm>
          <a:prstGeom prst="rect">
            <a:avLst/>
          </a:prstGeom>
        </p:spPr>
        <p:txBody>
          <a:bodyPr/>
          <a:lstStyle/>
          <a:p>
            <a:fld id="{83F5B54E-D686-4015-93F2-94C458F353E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B4348FA-ED8A-491C-9290-9EE8EC7700FE}"/>
              </a:ext>
            </a:extLst>
          </p:cNvPr>
          <p:cNvSpPr txBox="1">
            <a:spLocks/>
          </p:cNvSpPr>
          <p:nvPr userDrawn="1"/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F5B54E-D686-4015-93F2-94C458F353E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F715FE4-1748-40AC-8827-F66837169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73440"/>
            <a:ext cx="7886700" cy="619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0304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99EB4F5-16AF-437E-96D3-7DF3A2DE85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B9C2854-41C9-4D6B-8D56-F7E02D8C6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73440"/>
            <a:ext cx="7886700" cy="619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EEFC93-CBB8-4942-9BF1-D14C2BDDB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113905"/>
            <a:ext cx="3886200" cy="50630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1AADBBD-67B3-4D66-88D3-11367A512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113905"/>
            <a:ext cx="3886200" cy="50630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278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DA7EC-CA79-4C4F-899A-5CEBE526D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A2FAB0E-EA1D-45E4-A85C-5D52FF715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73440"/>
            <a:ext cx="7886700" cy="619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389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CE5F295-0A65-449A-8E65-F9B1D0844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8535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節標題">
    <p:bg>
      <p:bgPr>
        <a:solidFill>
          <a:srgbClr val="5324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6293BDCD-9BF2-4BB6-B17B-B816C0EB13D2}"/>
              </a:ext>
            </a:extLst>
          </p:cNvPr>
          <p:cNvSpPr txBox="1"/>
          <p:nvPr userDrawn="1"/>
        </p:nvSpPr>
        <p:spPr>
          <a:xfrm>
            <a:off x="0" y="4021584"/>
            <a:ext cx="9144000" cy="1562470"/>
          </a:xfrm>
          <a:prstGeom prst="rect">
            <a:avLst/>
          </a:prstGeom>
          <a:gradFill>
            <a:gsLst>
              <a:gs pos="0">
                <a:srgbClr val="532476"/>
              </a:gs>
              <a:gs pos="99000">
                <a:srgbClr val="F5F9DF">
                  <a:alpha val="40000"/>
                </a:srgbClr>
              </a:gs>
            </a:gsLst>
            <a:lin ang="0" scaled="1"/>
          </a:gradFill>
        </p:spPr>
        <p:txBody>
          <a:bodyPr wrap="square" rtlCol="0">
            <a:spAutoFit/>
          </a:bodyPr>
          <a:lstStyle/>
          <a:p>
            <a:endParaRPr lang="zh-TW" altLang="en-US" sz="1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形 9">
            <a:extLst>
              <a:ext uri="{FF2B5EF4-FFF2-40B4-BE49-F238E27FC236}">
                <a16:creationId xmlns:a16="http://schemas.microsoft.com/office/drawing/2014/main" id="{F9ABE6D4-E446-49EF-9F69-9532682842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1630" y="5895825"/>
            <a:ext cx="1199859" cy="68100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B60EE67-AB91-491B-A6B6-346E30295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92" y="4168576"/>
            <a:ext cx="8327416" cy="81896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8" name="內容版面配置區 6">
            <a:extLst>
              <a:ext uri="{FF2B5EF4-FFF2-40B4-BE49-F238E27FC236}">
                <a16:creationId xmlns:a16="http://schemas.microsoft.com/office/drawing/2014/main" id="{FB4486E8-EFC0-46A1-AF7D-8A2F7A4F27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8292" y="5108010"/>
            <a:ext cx="1447800" cy="35557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ea"/>
                <a:ea typeface="+mn-ea"/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en-US" altLang="zh-TW" dirty="0"/>
              <a:t>2018.xx.xx</a:t>
            </a:r>
            <a:endParaRPr lang="zh-TW" alt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3B6F877-B313-4E1A-92D4-54E741361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06801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DF8A4F6-FBB9-48EB-B18B-45604C545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0D4968-EDA9-4855-BF79-E2676507F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457200"/>
            <a:ext cx="4629150" cy="540385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0DA916-BEDC-43B9-B776-130ACD7E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06402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E276D3E-81F2-4A21-AAF3-BBDB11586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654233"/>
            <a:ext cx="2949178" cy="42147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8725052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B553DF6-C355-4033-AE38-779C7379D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1DEFF5B-181D-4A7C-A7AC-4E15DF8F2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06402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AFAB4DA-C1AB-48C9-ABEE-85FE8AC1637B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dirty="0"/>
              <a:t>按一下圖示以新增圖片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C9AAD78-A2C8-4E9F-8E20-8D45AD99D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654233"/>
            <a:ext cx="2949178" cy="42147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910747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頁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AFF5D310-19C4-4FCB-847A-AF0726887657}"/>
              </a:ext>
            </a:extLst>
          </p:cNvPr>
          <p:cNvSpPr txBox="1"/>
          <p:nvPr userDrawn="1"/>
        </p:nvSpPr>
        <p:spPr>
          <a:xfrm>
            <a:off x="-1" y="1290384"/>
            <a:ext cx="9144002" cy="1353312"/>
          </a:xfrm>
          <a:prstGeom prst="rect">
            <a:avLst/>
          </a:prstGeom>
          <a:gradFill>
            <a:gsLst>
              <a:gs pos="7000">
                <a:srgbClr val="532476"/>
              </a:gs>
              <a:gs pos="99000">
                <a:srgbClr val="F5F9DF">
                  <a:lumMod val="100000"/>
                  <a:alpha val="33000"/>
                </a:srgbClr>
              </a:gs>
            </a:gsLst>
            <a:lin ang="0" scaled="1"/>
          </a:gradFill>
        </p:spPr>
        <p:txBody>
          <a:bodyPr wrap="square" rtlCol="0">
            <a:spAutoFit/>
          </a:bodyPr>
          <a:lstStyle/>
          <a:p>
            <a:endParaRPr lang="zh-TW" altLang="en-US" sz="1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CEF5CA1-0B62-4B53-8015-9FB355394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447581"/>
            <a:ext cx="78867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altLang="zh-TW" dirty="0"/>
              <a:t>Thank you</a:t>
            </a:r>
            <a:endParaRPr lang="zh-TW" altLang="en-US" dirty="0"/>
          </a:p>
        </p:txBody>
      </p:sp>
      <p:pic>
        <p:nvPicPr>
          <p:cNvPr id="7" name="圖形 6">
            <a:extLst>
              <a:ext uri="{FF2B5EF4-FFF2-40B4-BE49-F238E27FC236}">
                <a16:creationId xmlns:a16="http://schemas.microsoft.com/office/drawing/2014/main" id="{58589258-9293-4946-9247-DF6A7FD020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452" y="1521593"/>
            <a:ext cx="1699828" cy="96476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F629BB2-ED75-4C83-ABCE-1CC25849BE0A}"/>
              </a:ext>
            </a:extLst>
          </p:cNvPr>
          <p:cNvSpPr txBox="1"/>
          <p:nvPr userDrawn="1"/>
        </p:nvSpPr>
        <p:spPr>
          <a:xfrm>
            <a:off x="4252935" y="2008974"/>
            <a:ext cx="40378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圓方結構</a:t>
            </a: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工程技師事務所</a:t>
            </a:r>
          </a:p>
          <a:p>
            <a:endParaRPr lang="zh-TW" altLang="en-US" sz="1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F13F4DD-0302-40EA-A0F0-B3587A0290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8B0B80F-8285-46AE-BC84-8E02778221B0}"/>
              </a:ext>
            </a:extLst>
          </p:cNvPr>
          <p:cNvSpPr txBox="1"/>
          <p:nvPr userDrawn="1"/>
        </p:nvSpPr>
        <p:spPr>
          <a:xfrm>
            <a:off x="2068830" y="6006717"/>
            <a:ext cx="5006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T. +886 2 2592 6882 /M. +886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972.721.622</a:t>
            </a:r>
          </a:p>
          <a:p>
            <a:pPr algn="ctr"/>
            <a:r>
              <a:rPr lang="en-US" altLang="zh-TW" sz="1600" dirty="0">
                <a:solidFill>
                  <a:srgbClr val="552677"/>
                </a:solidFill>
                <a:latin typeface="+mn-ea"/>
                <a:ea typeface="+mn-ea"/>
                <a:cs typeface="Arial" panose="020B0604020202020204" pitchFamily="34" charset="0"/>
              </a:rPr>
              <a:t>elements@elements-structure.com  </a:t>
            </a:r>
          </a:p>
          <a:p>
            <a:pPr algn="ctr"/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2F, No.22, Ln. 393, Jilin Rd., 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Jhongshan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Dist., Taipei City 10470, Taiwan</a:t>
            </a:r>
          </a:p>
        </p:txBody>
      </p:sp>
    </p:spTree>
    <p:extLst>
      <p:ext uri="{BB962C8B-B14F-4D97-AF65-F5344CB8AC3E}">
        <p14:creationId xmlns:p14="http://schemas.microsoft.com/office/powerpoint/2010/main" val="3951946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99BA0-0058-42B1-928F-B1F10432F0D6}" type="datetimeFigureOut">
              <a:rPr lang="zh-TW" altLang="en-US" smtClean="0"/>
              <a:t>2018/2/22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497F-6DE7-4C59-95BA-F5AB755987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080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99BA0-0058-42B1-928F-B1F10432F0D6}" type="datetimeFigureOut">
              <a:rPr lang="zh-TW" altLang="en-US" smtClean="0"/>
              <a:t>2018/2/22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497F-6DE7-4C59-95BA-F5AB755987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433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99BA0-0058-42B1-928F-B1F10432F0D6}" type="datetimeFigureOut">
              <a:rPr lang="zh-TW" altLang="en-US" smtClean="0"/>
              <a:t>2018/2/22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497F-6DE7-4C59-95BA-F5AB755987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630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99BA0-0058-42B1-928F-B1F10432F0D6}" type="datetimeFigureOut">
              <a:rPr lang="zh-TW" altLang="en-US" smtClean="0"/>
              <a:t>2018/2/22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497F-6DE7-4C59-95BA-F5AB755987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947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99BA0-0058-42B1-928F-B1F10432F0D6}" type="datetimeFigureOut">
              <a:rPr lang="zh-TW" altLang="en-US" smtClean="0"/>
              <a:t>2018/2/22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497F-6DE7-4C59-95BA-F5AB755987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8344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99BA0-0058-42B1-928F-B1F10432F0D6}" type="datetimeFigureOut">
              <a:rPr lang="zh-TW" altLang="en-US" smtClean="0"/>
              <a:t>2018/2/22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497F-6DE7-4C59-95BA-F5AB755987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754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6.sv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image" Target="../media/image8.svg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99BA0-0058-42B1-928F-B1F10432F0D6}" type="datetimeFigureOut">
              <a:rPr lang="zh-TW" altLang="en-US" smtClean="0"/>
              <a:t>2018/2/22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5497F-6DE7-4C59-95BA-F5AB755987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757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73439"/>
            <a:ext cx="7886700" cy="614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17353"/>
            <a:ext cx="7886700" cy="5018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1BEFD8CD-4535-4460-8736-6F1517D2594B}"/>
              </a:ext>
            </a:extLst>
          </p:cNvPr>
          <p:cNvGrpSpPr/>
          <p:nvPr/>
        </p:nvGrpSpPr>
        <p:grpSpPr>
          <a:xfrm>
            <a:off x="0" y="6064681"/>
            <a:ext cx="9144000" cy="656795"/>
            <a:chOff x="-324196" y="4603171"/>
            <a:chExt cx="9144000" cy="656795"/>
          </a:xfrm>
        </p:grpSpPr>
        <p:pic>
          <p:nvPicPr>
            <p:cNvPr id="7" name="圖形 6">
              <a:extLst>
                <a:ext uri="{FF2B5EF4-FFF2-40B4-BE49-F238E27FC236}">
                  <a16:creationId xmlns:a16="http://schemas.microsoft.com/office/drawing/2014/main" id="{698F6DAA-8866-487B-93BB-FEDE2A6C66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462813" y="4603171"/>
              <a:ext cx="707704" cy="401670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366D06A-7C23-4B14-95BA-F4CCB0523813}"/>
                </a:ext>
              </a:extLst>
            </p:cNvPr>
            <p:cNvSpPr txBox="1"/>
            <p:nvPr userDrawn="1"/>
          </p:nvSpPr>
          <p:spPr>
            <a:xfrm>
              <a:off x="-324196" y="4838642"/>
              <a:ext cx="7161291" cy="246221"/>
            </a:xfrm>
            <a:prstGeom prst="rect">
              <a:avLst/>
            </a:prstGeom>
            <a:gradFill>
              <a:gsLst>
                <a:gs pos="0">
                  <a:srgbClr val="E27026"/>
                </a:gs>
                <a:gs pos="99000">
                  <a:srgbClr val="F6D4BE">
                    <a:alpha val="64000"/>
                  </a:srgbClr>
                </a:gs>
              </a:gsLst>
              <a:lin ang="0" scaled="1"/>
            </a:gradFill>
          </p:spPr>
          <p:txBody>
            <a:bodyPr wrap="square" rtlCol="0">
              <a:spAutoFit/>
            </a:bodyPr>
            <a:lstStyle/>
            <a:p>
              <a:endParaRPr lang="zh-TW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A9E4D6F-04BA-410B-8414-FD101B328957}"/>
                </a:ext>
              </a:extLst>
            </p:cNvPr>
            <p:cNvSpPr/>
            <p:nvPr userDrawn="1"/>
          </p:nvSpPr>
          <p:spPr>
            <a:xfrm>
              <a:off x="6737034" y="5058137"/>
              <a:ext cx="2082770" cy="17201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1100" dirty="0"/>
                <a:t>Elements Str. Eng. Associates</a:t>
              </a:r>
              <a:endParaRPr lang="zh-TW" altLang="en-US" sz="1100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4361992-A2EE-47AE-817E-7F82B6D40FF1}"/>
                </a:ext>
              </a:extLst>
            </p:cNvPr>
            <p:cNvSpPr txBox="1"/>
            <p:nvPr userDrawn="1"/>
          </p:nvSpPr>
          <p:spPr>
            <a:xfrm>
              <a:off x="-323665" y="4813690"/>
              <a:ext cx="4037845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圓方結構</a:t>
              </a:r>
              <a:r>
                <a:rPr lang="zh-TW" altLang="en-US" sz="9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工程技師事務所</a:t>
              </a:r>
            </a:p>
            <a:p>
              <a:endParaRPr lang="zh-TW" altLang="en-US" sz="900" dirty="0"/>
            </a:p>
          </p:txBody>
        </p:sp>
      </p:grpSp>
      <p:sp>
        <p:nvSpPr>
          <p:cNvPr id="12" name="平行四邊形 11">
            <a:extLst>
              <a:ext uri="{FF2B5EF4-FFF2-40B4-BE49-F238E27FC236}">
                <a16:creationId xmlns:a16="http://schemas.microsoft.com/office/drawing/2014/main" id="{627DFC4F-6EF0-4C0D-A758-80F8BBFD5B17}"/>
              </a:ext>
            </a:extLst>
          </p:cNvPr>
          <p:cNvSpPr/>
          <p:nvPr/>
        </p:nvSpPr>
        <p:spPr>
          <a:xfrm>
            <a:off x="6864928" y="6348543"/>
            <a:ext cx="443343" cy="387928"/>
          </a:xfrm>
          <a:prstGeom prst="parallelogram">
            <a:avLst>
              <a:gd name="adj" fmla="val 872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968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E2712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23329A3E-B3A9-463D-827A-55072D6C89E8}"/>
              </a:ext>
            </a:extLst>
          </p:cNvPr>
          <p:cNvSpPr/>
          <p:nvPr/>
        </p:nvSpPr>
        <p:spPr>
          <a:xfrm>
            <a:off x="0" y="6296285"/>
            <a:ext cx="7161291" cy="246221"/>
          </a:xfrm>
          <a:prstGeom prst="rect">
            <a:avLst/>
          </a:prstGeom>
          <a:gradFill>
            <a:gsLst>
              <a:gs pos="0">
                <a:srgbClr val="00B050"/>
              </a:gs>
              <a:gs pos="99000">
                <a:srgbClr val="FBFDED">
                  <a:alpha val="86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形 11">
            <a:extLst>
              <a:ext uri="{FF2B5EF4-FFF2-40B4-BE49-F238E27FC236}">
                <a16:creationId xmlns:a16="http://schemas.microsoft.com/office/drawing/2014/main" id="{CBA74D7D-7736-44AE-9A81-B1D486D890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87009" y="6062586"/>
            <a:ext cx="707704" cy="40167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81752"/>
            <a:ext cx="7886700" cy="6008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18753"/>
            <a:ext cx="7886700" cy="4991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A9E4D6F-04BA-410B-8414-FD101B328957}"/>
              </a:ext>
            </a:extLst>
          </p:cNvPr>
          <p:cNvSpPr/>
          <p:nvPr/>
        </p:nvSpPr>
        <p:spPr>
          <a:xfrm>
            <a:off x="7061230" y="6519647"/>
            <a:ext cx="2082770" cy="1720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100" dirty="0"/>
              <a:t>Elements Str. Eng. Associates</a:t>
            </a:r>
            <a:endParaRPr lang="zh-TW" altLang="en-US" sz="11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4361992-A2EE-47AE-817E-7F82B6D40FF1}"/>
              </a:ext>
            </a:extLst>
          </p:cNvPr>
          <p:cNvSpPr txBox="1"/>
          <p:nvPr/>
        </p:nvSpPr>
        <p:spPr>
          <a:xfrm>
            <a:off x="531" y="6275200"/>
            <a:ext cx="403784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圓方結構</a:t>
            </a:r>
            <a:r>
              <a:rPr lang="zh-TW" altLang="en-US" sz="9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工程技師事務所</a:t>
            </a:r>
          </a:p>
          <a:p>
            <a:endParaRPr lang="zh-TW" altLang="en-US" sz="900" dirty="0"/>
          </a:p>
        </p:txBody>
      </p:sp>
      <p:sp>
        <p:nvSpPr>
          <p:cNvPr id="14" name="平行四邊形 13">
            <a:extLst>
              <a:ext uri="{FF2B5EF4-FFF2-40B4-BE49-F238E27FC236}">
                <a16:creationId xmlns:a16="http://schemas.microsoft.com/office/drawing/2014/main" id="{56601F3C-7BDC-4E2A-8DD3-65036309AA42}"/>
              </a:ext>
            </a:extLst>
          </p:cNvPr>
          <p:cNvSpPr/>
          <p:nvPr/>
        </p:nvSpPr>
        <p:spPr>
          <a:xfrm>
            <a:off x="6864928" y="6348543"/>
            <a:ext cx="443343" cy="387928"/>
          </a:xfrm>
          <a:prstGeom prst="parallelogram">
            <a:avLst>
              <a:gd name="adj" fmla="val 872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BBCE2F3-9C2E-4264-8F1F-C40EECDC7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4573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1B05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298983-4F30-41EF-8090-A13E2AC9D6EA}"/>
              </a:ext>
            </a:extLst>
          </p:cNvPr>
          <p:cNvSpPr txBox="1"/>
          <p:nvPr/>
        </p:nvSpPr>
        <p:spPr>
          <a:xfrm>
            <a:off x="-1" y="6306501"/>
            <a:ext cx="7161291" cy="237777"/>
          </a:xfrm>
          <a:prstGeom prst="rect">
            <a:avLst/>
          </a:prstGeom>
          <a:gradFill>
            <a:gsLst>
              <a:gs pos="0">
                <a:srgbClr val="532476"/>
              </a:gs>
              <a:gs pos="99000">
                <a:srgbClr val="F5F9DF">
                  <a:alpha val="40000"/>
                </a:srgbClr>
              </a:gs>
            </a:gsLst>
            <a:lin ang="0" scaled="1"/>
          </a:gradFill>
        </p:spPr>
        <p:txBody>
          <a:bodyPr wrap="square" rtlCol="0">
            <a:spAutoFit/>
          </a:bodyPr>
          <a:lstStyle/>
          <a:p>
            <a:endParaRPr lang="zh-TW" altLang="en-US" sz="1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82563058-2535-47C9-9B1A-8FC1385408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83766" y="6062584"/>
            <a:ext cx="707706" cy="40167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73440"/>
            <a:ext cx="7886700" cy="619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14240"/>
            <a:ext cx="7886700" cy="5021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A9E4D6F-04BA-410B-8414-FD101B328957}"/>
              </a:ext>
            </a:extLst>
          </p:cNvPr>
          <p:cNvSpPr/>
          <p:nvPr/>
        </p:nvSpPr>
        <p:spPr>
          <a:xfrm>
            <a:off x="7061230" y="6519647"/>
            <a:ext cx="2082770" cy="1720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100" dirty="0"/>
              <a:t>Elements Str. Eng. Associates</a:t>
            </a:r>
            <a:endParaRPr lang="zh-TW" altLang="en-US" sz="11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4361992-A2EE-47AE-817E-7F82B6D40FF1}"/>
              </a:ext>
            </a:extLst>
          </p:cNvPr>
          <p:cNvSpPr txBox="1"/>
          <p:nvPr/>
        </p:nvSpPr>
        <p:spPr>
          <a:xfrm>
            <a:off x="531" y="6275200"/>
            <a:ext cx="403784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圓方結構</a:t>
            </a:r>
            <a:r>
              <a:rPr lang="zh-TW" altLang="en-US" sz="9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工程技師事務所</a:t>
            </a:r>
          </a:p>
          <a:p>
            <a:endParaRPr lang="zh-TW" altLang="en-US" sz="900" dirty="0"/>
          </a:p>
        </p:txBody>
      </p:sp>
      <p:sp>
        <p:nvSpPr>
          <p:cNvPr id="14" name="平行四邊形 13">
            <a:extLst>
              <a:ext uri="{FF2B5EF4-FFF2-40B4-BE49-F238E27FC236}">
                <a16:creationId xmlns:a16="http://schemas.microsoft.com/office/drawing/2014/main" id="{56601F3C-7BDC-4E2A-8DD3-65036309AA42}"/>
              </a:ext>
            </a:extLst>
          </p:cNvPr>
          <p:cNvSpPr/>
          <p:nvPr/>
        </p:nvSpPr>
        <p:spPr>
          <a:xfrm>
            <a:off x="6864928" y="6348543"/>
            <a:ext cx="443343" cy="387928"/>
          </a:xfrm>
          <a:prstGeom prst="parallelogram">
            <a:avLst>
              <a:gd name="adj" fmla="val 872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6927C8-E459-49B8-9FCC-2D500339A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943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53247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A2AB1D-5440-4642-8B79-5251A483F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600" y="1196752"/>
            <a:ext cx="5726149" cy="480017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桃園市八德區一號基地 新建公宅統包工程</a:t>
            </a:r>
            <a:br>
              <a:rPr lang="en-US" altLang="zh-TW" dirty="0"/>
            </a:br>
            <a:r>
              <a:rPr lang="zh-TW" altLang="en-US" dirty="0"/>
              <a:t>搭接管理圖報告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0E041C-120F-40B0-A60F-CF417F218D7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2018.02.23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5183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台電標準圖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6829539-1395-4763-8702-4616EBFDD646}"/>
              </a:ext>
            </a:extLst>
          </p:cNvPr>
          <p:cNvGrpSpPr/>
          <p:nvPr/>
        </p:nvGrpSpPr>
        <p:grpSpPr>
          <a:xfrm>
            <a:off x="2161425" y="967408"/>
            <a:ext cx="4896323" cy="5246962"/>
            <a:chOff x="2161425" y="967407"/>
            <a:chExt cx="5059990" cy="552667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1425" y="967407"/>
              <a:ext cx="5059990" cy="5526679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5432079" y="1656784"/>
              <a:ext cx="452673" cy="47078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132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BCC4B6-D703-4DC2-9DC2-051616D9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F31E34A8-476D-407F-A74C-D014BC7EF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4653136"/>
            <a:ext cx="8327416" cy="818964"/>
          </a:xfrm>
        </p:spPr>
        <p:txBody>
          <a:bodyPr/>
          <a:lstStyle/>
          <a:p>
            <a:r>
              <a:rPr lang="zh-TW" altLang="en-US" dirty="0"/>
              <a:t>本案搭接長度精細計算成果</a:t>
            </a:r>
          </a:p>
        </p:txBody>
      </p:sp>
    </p:spTree>
    <p:extLst>
      <p:ext uri="{BB962C8B-B14F-4D97-AF65-F5344CB8AC3E}">
        <p14:creationId xmlns:p14="http://schemas.microsoft.com/office/powerpoint/2010/main" val="3945127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筏基層梁</a:t>
            </a:r>
            <a:r>
              <a:rPr lang="en-US" altLang="zh-TW" dirty="0"/>
              <a:t> </a:t>
            </a:r>
            <a:r>
              <a:rPr lang="zh-TW" altLang="en-US" dirty="0"/>
              <a:t>搭接長度 優化一覽表</a:t>
            </a:r>
            <a:r>
              <a:rPr lang="en-US" altLang="zh-TW" dirty="0"/>
              <a:t>(</a:t>
            </a:r>
            <a:r>
              <a:rPr lang="zh-TW" altLang="en-US" dirty="0"/>
              <a:t>一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59C61A-E047-4AE4-8923-0CDD218BC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1196752"/>
            <a:ext cx="6856936" cy="489654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0D249AD-D0FF-4A78-BAA6-8363C08FFD91}"/>
              </a:ext>
            </a:extLst>
          </p:cNvPr>
          <p:cNvSpPr txBox="1"/>
          <p:nvPr/>
        </p:nvSpPr>
        <p:spPr>
          <a:xfrm>
            <a:off x="628650" y="1052736"/>
            <a:ext cx="7111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 </a:t>
            </a:r>
            <a:r>
              <a:rPr lang="zh-TW" altLang="en-US" dirty="0"/>
              <a:t>  </a:t>
            </a:r>
            <a:endParaRPr lang="en-US" altLang="zh-TW" dirty="0"/>
          </a:p>
          <a:p>
            <a:pPr marL="342900" indent="-342900">
              <a:buAutoNum type="arabicPeriod"/>
            </a:pPr>
            <a:endParaRPr lang="en-US" altLang="zh-TW" dirty="0">
              <a:solidFill>
                <a:srgbClr val="0000FF"/>
              </a:solidFill>
            </a:endParaRPr>
          </a:p>
          <a:p>
            <a:endParaRPr lang="en-US" altLang="zh-TW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2596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筏基層梁</a:t>
            </a:r>
            <a:r>
              <a:rPr lang="en-US" altLang="zh-TW" dirty="0"/>
              <a:t> </a:t>
            </a:r>
            <a:r>
              <a:rPr lang="zh-TW" altLang="en-US" dirty="0"/>
              <a:t>搭接長度 優化一覽表</a:t>
            </a:r>
            <a:r>
              <a:rPr lang="en-US" altLang="zh-TW" dirty="0"/>
              <a:t>(</a:t>
            </a:r>
            <a:r>
              <a:rPr lang="zh-TW" altLang="en-US" dirty="0"/>
              <a:t>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F17B0B-B34C-4AED-B6A2-893043047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97527"/>
            <a:ext cx="6870000" cy="495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97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筏基層梁</a:t>
            </a:r>
            <a:r>
              <a:rPr lang="en-US" altLang="zh-TW" dirty="0"/>
              <a:t> </a:t>
            </a:r>
            <a:r>
              <a:rPr lang="zh-TW" altLang="en-US" dirty="0"/>
              <a:t>搭接長度 優化一覽表</a:t>
            </a:r>
            <a:r>
              <a:rPr lang="en-US" altLang="zh-TW" dirty="0"/>
              <a:t>(</a:t>
            </a:r>
            <a:r>
              <a:rPr lang="zh-TW" altLang="en-US" dirty="0"/>
              <a:t>三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84D4A0B-9B46-4A23-8E86-751FAB72C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85" y="1196752"/>
            <a:ext cx="7711829" cy="353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92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筏基版</a:t>
            </a:r>
            <a:r>
              <a:rPr lang="en-US" altLang="zh-TW" dirty="0"/>
              <a:t> </a:t>
            </a:r>
            <a:r>
              <a:rPr lang="zh-TW" altLang="en-US" dirty="0"/>
              <a:t>搭接長度 優化一覽表</a:t>
            </a:r>
            <a:r>
              <a:rPr lang="en-US" altLang="zh-TW" dirty="0"/>
              <a:t>(</a:t>
            </a:r>
            <a:r>
              <a:rPr lang="zh-TW" altLang="en-US" dirty="0"/>
              <a:t>三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03B90D0-148A-4375-B296-D43D287B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97527"/>
            <a:ext cx="7726563" cy="500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87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9E6D105-5101-4496-ADDD-0B8CBD82D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062BDE3-4894-4427-BD70-DEEC7CF48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搭接管理圖成果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52DE89-9976-480D-90C9-E29F8ED3E1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8943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搭接管理圖成果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686ABD0-480D-4B1C-9C0F-F96AD31DB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97527"/>
            <a:ext cx="7581735" cy="527062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8306E9A-3B8F-4055-B0EF-8D3E424E16E2}"/>
              </a:ext>
            </a:extLst>
          </p:cNvPr>
          <p:cNvSpPr txBox="1"/>
          <p:nvPr/>
        </p:nvSpPr>
        <p:spPr>
          <a:xfrm>
            <a:off x="3347864" y="3861048"/>
            <a:ext cx="576064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118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D40E19-2F55-4B81-9D6B-378CB1F43F4F}"/>
              </a:ext>
            </a:extLst>
          </p:cNvPr>
          <p:cNvSpPr txBox="1"/>
          <p:nvPr/>
        </p:nvSpPr>
        <p:spPr>
          <a:xfrm>
            <a:off x="2771800" y="1340768"/>
            <a:ext cx="576064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118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E478646-9C4F-4215-A590-1475DA88082E}"/>
              </a:ext>
            </a:extLst>
          </p:cNvPr>
          <p:cNvSpPr txBox="1"/>
          <p:nvPr/>
        </p:nvSpPr>
        <p:spPr>
          <a:xfrm>
            <a:off x="4932042" y="3861048"/>
            <a:ext cx="576064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118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D8E32A1-CBB2-484E-ABDC-5649B0066E1D}"/>
              </a:ext>
            </a:extLst>
          </p:cNvPr>
          <p:cNvSpPr txBox="1"/>
          <p:nvPr/>
        </p:nvSpPr>
        <p:spPr>
          <a:xfrm>
            <a:off x="6355110" y="3717032"/>
            <a:ext cx="576064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151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74F61B6-E345-429D-AF77-9533D45B92D2}"/>
              </a:ext>
            </a:extLst>
          </p:cNvPr>
          <p:cNvSpPr txBox="1"/>
          <p:nvPr/>
        </p:nvSpPr>
        <p:spPr>
          <a:xfrm>
            <a:off x="4499992" y="1309363"/>
            <a:ext cx="576064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142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425E01-C8DC-4871-8F30-11EFA28120F2}"/>
              </a:ext>
            </a:extLst>
          </p:cNvPr>
          <p:cNvSpPr txBox="1"/>
          <p:nvPr/>
        </p:nvSpPr>
        <p:spPr>
          <a:xfrm>
            <a:off x="2627784" y="4581128"/>
            <a:ext cx="432048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89E3BF5-12E5-47E7-8F67-EE8C038CE869}"/>
              </a:ext>
            </a:extLst>
          </p:cNvPr>
          <p:cNvSpPr txBox="1"/>
          <p:nvPr/>
        </p:nvSpPr>
        <p:spPr>
          <a:xfrm>
            <a:off x="3419872" y="4950460"/>
            <a:ext cx="432048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1CF7968-CD82-4B3F-B3C4-4CB234F94E8B}"/>
              </a:ext>
            </a:extLst>
          </p:cNvPr>
          <p:cNvSpPr txBox="1"/>
          <p:nvPr/>
        </p:nvSpPr>
        <p:spPr>
          <a:xfrm>
            <a:off x="6499126" y="4950460"/>
            <a:ext cx="432048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8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3C4469C-7C87-49BC-8140-BA1C7541B5B7}"/>
              </a:ext>
            </a:extLst>
          </p:cNvPr>
          <p:cNvSpPr txBox="1"/>
          <p:nvPr/>
        </p:nvSpPr>
        <p:spPr>
          <a:xfrm>
            <a:off x="4203493" y="4558425"/>
            <a:ext cx="432048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7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7353B39-D316-442B-BC80-E3AF65DD960A}"/>
              </a:ext>
            </a:extLst>
          </p:cNvPr>
          <p:cNvSpPr txBox="1"/>
          <p:nvPr/>
        </p:nvSpPr>
        <p:spPr>
          <a:xfrm>
            <a:off x="4967461" y="4958589"/>
            <a:ext cx="432048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472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C5BA242-12F8-4141-A834-8F6C7E64F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989538-2CBB-4DEA-A441-8E4AB3F2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AFFC52E-60E9-4005-9C23-C6BEE6D5B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08720"/>
            <a:ext cx="7308304" cy="534987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113339C-3AD6-4739-A71B-81C22BE17102}"/>
              </a:ext>
            </a:extLst>
          </p:cNvPr>
          <p:cNvSpPr txBox="1"/>
          <p:nvPr/>
        </p:nvSpPr>
        <p:spPr>
          <a:xfrm>
            <a:off x="6228184" y="5639962"/>
            <a:ext cx="1800200" cy="52534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57226E3-5420-44D5-B70F-85DF52A0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681326"/>
            <a:ext cx="4256636" cy="2629718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C75941E7-7721-4922-BE5C-7F5D799E23F7}"/>
              </a:ext>
            </a:extLst>
          </p:cNvPr>
          <p:cNvCxnSpPr>
            <a:cxnSpLocks/>
          </p:cNvCxnSpPr>
          <p:nvPr/>
        </p:nvCxnSpPr>
        <p:spPr>
          <a:xfrm flipH="1" flipV="1">
            <a:off x="7308304" y="2708920"/>
            <a:ext cx="360040" cy="302433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445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33A377C-C9F6-4068-9231-4CECEE647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C8D042F-C78C-4D55-9202-E7D238636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D312A3-218B-4945-A22A-72ED7E6B7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24744"/>
            <a:ext cx="7020272" cy="517147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9FE7A2F-E502-4317-8C15-B31DF46E7656}"/>
              </a:ext>
            </a:extLst>
          </p:cNvPr>
          <p:cNvSpPr txBox="1"/>
          <p:nvPr/>
        </p:nvSpPr>
        <p:spPr>
          <a:xfrm>
            <a:off x="5848722" y="5733256"/>
            <a:ext cx="1800200" cy="52534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336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BCC4B6-D703-4DC2-9DC2-051616D9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F31E34A8-476D-407F-A74C-D014BC7EF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4653136"/>
            <a:ext cx="8327416" cy="818964"/>
          </a:xfrm>
        </p:spPr>
        <p:txBody>
          <a:bodyPr/>
          <a:lstStyle/>
          <a:p>
            <a:r>
              <a:rPr lang="zh-TW" altLang="en-US" dirty="0"/>
              <a:t>搭接標準圖</a:t>
            </a:r>
          </a:p>
        </p:txBody>
      </p:sp>
    </p:spTree>
    <p:extLst>
      <p:ext uri="{BB962C8B-B14F-4D97-AF65-F5344CB8AC3E}">
        <p14:creationId xmlns:p14="http://schemas.microsoft.com/office/powerpoint/2010/main" val="2547744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BCC4B6-D703-4DC2-9DC2-051616D9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F31E34A8-476D-407F-A74C-D014BC7EF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4653136"/>
            <a:ext cx="8327416" cy="818964"/>
          </a:xfrm>
        </p:spPr>
        <p:txBody>
          <a:bodyPr/>
          <a:lstStyle/>
          <a:p>
            <a:r>
              <a:rPr lang="zh-TW" altLang="en-US" dirty="0"/>
              <a:t>搭接長度精細計算書送審</a:t>
            </a:r>
          </a:p>
        </p:txBody>
      </p:sp>
    </p:spTree>
    <p:extLst>
      <p:ext uri="{BB962C8B-B14F-4D97-AF65-F5344CB8AC3E}">
        <p14:creationId xmlns:p14="http://schemas.microsoft.com/office/powerpoint/2010/main" val="1346763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審查核可函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FB0942E-CF39-45E9-89F9-5B0B121A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260648"/>
            <a:ext cx="4005606" cy="576064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EA48397-6829-4D9F-8854-CBF8D098D3B3}"/>
              </a:ext>
            </a:extLst>
          </p:cNvPr>
          <p:cNvSpPr txBox="1"/>
          <p:nvPr/>
        </p:nvSpPr>
        <p:spPr>
          <a:xfrm>
            <a:off x="628650" y="1844824"/>
            <a:ext cx="293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築遠工程 審查核可函</a:t>
            </a:r>
          </a:p>
        </p:txBody>
      </p:sp>
    </p:spTree>
    <p:extLst>
      <p:ext uri="{BB962C8B-B14F-4D97-AF65-F5344CB8AC3E}">
        <p14:creationId xmlns:p14="http://schemas.microsoft.com/office/powerpoint/2010/main" val="1302333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F407E6E-ED80-4668-9FD3-87E7D228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13A382C-4F54-46F9-A01F-F04E4A9FC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混凝土結構設計規範</a:t>
            </a:r>
            <a:r>
              <a:rPr lang="en-US" altLang="zh-TW" dirty="0"/>
              <a:t>5.3</a:t>
            </a:r>
            <a:r>
              <a:rPr lang="zh-TW" altLang="en-US" dirty="0"/>
              <a:t>節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0FAE864-018D-45C6-B9D6-A3B884F16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38" y="2492896"/>
            <a:ext cx="7655153" cy="262979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807730A-E725-4179-9867-DFF3C869C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24360"/>
            <a:ext cx="7390476" cy="91428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B2D8BAA-13BD-4522-A881-46B9D9894328}"/>
              </a:ext>
            </a:extLst>
          </p:cNvPr>
          <p:cNvSpPr/>
          <p:nvPr/>
        </p:nvSpPr>
        <p:spPr>
          <a:xfrm>
            <a:off x="2699792" y="2708920"/>
            <a:ext cx="2376264" cy="10081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4830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3789680-E40C-4FC7-A4B6-0F601FBAB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1CB93E6-C58C-41F5-860C-116CAB3B6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梁算例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1AA2AF3-DBBB-4302-ACD1-D8E48E634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6" y="2420888"/>
            <a:ext cx="8964488" cy="34375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63916E8-BBF5-4AFB-AC06-9C6ED864C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990778"/>
            <a:ext cx="7676190" cy="1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16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C63240A-5042-4DB2-A653-1ACFEE8C4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AB84DFC-3402-4CB7-9294-623783600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67E552-7576-4127-AEF5-F38DD98C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59390"/>
            <a:ext cx="8515350" cy="513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25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4541DA-E484-4537-96E1-1D16AACFE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F1D5CC8-D1C3-4386-B771-E3F3CD2BF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版算例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C6D011-23C1-4E98-B523-E460DD8A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301386"/>
            <a:ext cx="6660232" cy="453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76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360409E-EBBD-4170-85C8-3F39D8622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E0D0E8A-A7EF-4ADD-9B6C-CDF6683F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14353B-3F38-4911-AA25-1F7972EEE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124744"/>
            <a:ext cx="5228571" cy="115238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96F7AB-0CF0-4A93-B7E5-237A3E3EB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410239"/>
            <a:ext cx="8711952" cy="268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37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C2D4BB2-9F53-4718-8ECC-817C9217C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1A7087F-7BED-40DF-BC13-E528B0BC7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CF7A05C-1CB1-4817-A671-16EF34256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97527"/>
            <a:ext cx="8388424" cy="510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23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D97D6F0-3DA7-4A3F-A1B8-7DC51221E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F2D8CD4-89FC-420E-9E1D-F1D245166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3D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00345C4-8E01-4F91-8E62-E2CC54D188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5067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69660" y="0"/>
            <a:ext cx="922627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資料斷鍊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b="18703"/>
          <a:stretch/>
        </p:blipFill>
        <p:spPr bwMode="auto">
          <a:xfrm>
            <a:off x="-69660" y="1170930"/>
            <a:ext cx="9080310" cy="486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-6553200" y="46038"/>
            <a:ext cx="4400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上下游的工作方式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152775" y="265044"/>
            <a:ext cx="2524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資料斷鍊</a:t>
            </a:r>
          </a:p>
        </p:txBody>
      </p:sp>
      <p:sp>
        <p:nvSpPr>
          <p:cNvPr id="3" name="手繪多邊形 2"/>
          <p:cNvSpPr/>
          <p:nvPr/>
        </p:nvSpPr>
        <p:spPr>
          <a:xfrm>
            <a:off x="3505200" y="2352675"/>
            <a:ext cx="3381375" cy="819150"/>
          </a:xfrm>
          <a:custGeom>
            <a:avLst/>
            <a:gdLst>
              <a:gd name="connsiteX0" fmla="*/ 0 w 3381375"/>
              <a:gd name="connsiteY0" fmla="*/ 819150 h 819150"/>
              <a:gd name="connsiteX1" fmla="*/ 876300 w 3381375"/>
              <a:gd name="connsiteY1" fmla="*/ 552450 h 819150"/>
              <a:gd name="connsiteX2" fmla="*/ 1476375 w 3381375"/>
              <a:gd name="connsiteY2" fmla="*/ 381000 h 819150"/>
              <a:gd name="connsiteX3" fmla="*/ 1895475 w 3381375"/>
              <a:gd name="connsiteY3" fmla="*/ 295275 h 819150"/>
              <a:gd name="connsiteX4" fmla="*/ 2438400 w 3381375"/>
              <a:gd name="connsiteY4" fmla="*/ 200025 h 819150"/>
              <a:gd name="connsiteX5" fmla="*/ 3381375 w 3381375"/>
              <a:gd name="connsiteY5" fmla="*/ 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1375" h="819150">
                <a:moveTo>
                  <a:pt x="0" y="819150"/>
                </a:moveTo>
                <a:lnTo>
                  <a:pt x="876300" y="552450"/>
                </a:lnTo>
                <a:lnTo>
                  <a:pt x="1476375" y="381000"/>
                </a:lnTo>
                <a:lnTo>
                  <a:pt x="1895475" y="295275"/>
                </a:lnTo>
                <a:lnTo>
                  <a:pt x="2438400" y="200025"/>
                </a:lnTo>
                <a:lnTo>
                  <a:pt x="3381375" y="0"/>
                </a:lnTo>
              </a:path>
            </a:pathLst>
          </a:cu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/>
          <p:cNvSpPr txBox="1">
            <a:spLocks/>
          </p:cNvSpPr>
          <p:nvPr/>
        </p:nvSpPr>
        <p:spPr>
          <a:xfrm>
            <a:off x="-69660" y="1170930"/>
            <a:ext cx="2138590" cy="42091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2400" b="1" dirty="0">
                <a:solidFill>
                  <a:schemeClr val="bg1"/>
                </a:solidFill>
              </a:rPr>
              <a:t>設計方</a:t>
            </a:r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6924675" y="1170930"/>
            <a:ext cx="2138590" cy="47123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2400" b="1" dirty="0">
                <a:solidFill>
                  <a:schemeClr val="bg1"/>
                </a:solidFill>
              </a:rPr>
              <a:t>施工方</a:t>
            </a:r>
          </a:p>
        </p:txBody>
      </p:sp>
    </p:spTree>
    <p:extLst>
      <p:ext uri="{BB962C8B-B14F-4D97-AF65-F5344CB8AC3E}">
        <p14:creationId xmlns:p14="http://schemas.microsoft.com/office/powerpoint/2010/main" val="48763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0494467-6018-469E-894B-ECF0BDBB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69" y="970983"/>
            <a:ext cx="7471742" cy="52455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本案標準圖  </a:t>
            </a:r>
            <a:r>
              <a:rPr lang="en-US" altLang="zh-TW" sz="2800" dirty="0"/>
              <a:t>S101</a:t>
            </a:r>
            <a:r>
              <a:rPr lang="zh-TW" altLang="en-US" sz="2800" dirty="0"/>
              <a:t>錨錠與標準彎鉤詳圖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22EAC96-E2BF-4331-88F0-9C20E4855DBE}"/>
              </a:ext>
            </a:extLst>
          </p:cNvPr>
          <p:cNvSpPr/>
          <p:nvPr/>
        </p:nvSpPr>
        <p:spPr>
          <a:xfrm>
            <a:off x="2937021" y="971270"/>
            <a:ext cx="5492951" cy="18357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0AC4286-8D9A-489A-8E7E-B0AF7BE1990A}"/>
              </a:ext>
            </a:extLst>
          </p:cNvPr>
          <p:cNvSpPr/>
          <p:nvPr/>
        </p:nvSpPr>
        <p:spPr>
          <a:xfrm>
            <a:off x="2051720" y="5539563"/>
            <a:ext cx="1296144" cy="4097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8BFB5C5-E293-4F24-8DB4-D337812F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305" y="997527"/>
            <a:ext cx="5466667" cy="1809524"/>
          </a:xfrm>
          <a:prstGeom prst="rect">
            <a:avLst/>
          </a:prstGeom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E82F39E-07CD-4DC0-99D0-88EECDCDE67D}"/>
              </a:ext>
            </a:extLst>
          </p:cNvPr>
          <p:cNvCxnSpPr>
            <a:cxnSpLocks/>
          </p:cNvCxnSpPr>
          <p:nvPr/>
        </p:nvCxnSpPr>
        <p:spPr>
          <a:xfrm flipV="1">
            <a:off x="2843808" y="2924944"/>
            <a:ext cx="1008112" cy="25202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7F5306CD-1F26-4BCB-BEA5-DE1298B40A79}"/>
              </a:ext>
            </a:extLst>
          </p:cNvPr>
          <p:cNvSpPr/>
          <p:nvPr/>
        </p:nvSpPr>
        <p:spPr>
          <a:xfrm>
            <a:off x="2963305" y="2564904"/>
            <a:ext cx="5466667" cy="24214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206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鋼筋施工問題</a:t>
            </a:r>
          </a:p>
        </p:txBody>
      </p:sp>
      <p:pic>
        <p:nvPicPr>
          <p:cNvPr id="1026" name="Picture 2" descr="M:\9999_ELEMENTS\08_Elements CV\00_工作簡報\相片 2017-2-21 11 33 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359" y="1176829"/>
            <a:ext cx="358454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M:\9999_ELEMENTS\08_Elements CV\00_工作簡報\相片 2017-2-21 11 33 0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3088" y="3193143"/>
            <a:ext cx="5024209" cy="376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:\9999_ELEMENTS\08_Elements CV\00_工作簡報\相片 2017-2-21 11 33 0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94" y="1176829"/>
            <a:ext cx="3492310" cy="465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78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鋼筋施工問題</a:t>
            </a:r>
          </a:p>
        </p:txBody>
      </p:sp>
      <p:pic>
        <p:nvPicPr>
          <p:cNvPr id="3" name="Picture 3" descr="M:\9999_ELEMENTS\08_Elements CV\00_工作簡報\相片 2017-2-21 11 33 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346" y="1008744"/>
            <a:ext cx="6476292" cy="485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402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AB3C458-7539-4621-882B-2717C9B31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FCEF4E2-CC90-4B5D-9FFB-E8FBB8AB3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54B062-3AED-443C-85E9-815FAEE0D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86" y="1268760"/>
            <a:ext cx="7571428" cy="448571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75E4A9F-DBD9-44A9-B552-436BB1297676}"/>
              </a:ext>
            </a:extLst>
          </p:cNvPr>
          <p:cNvSpPr txBox="1"/>
          <p:nvPr/>
        </p:nvSpPr>
        <p:spPr>
          <a:xfrm>
            <a:off x="5148064" y="543040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號數同主筋</a:t>
            </a:r>
            <a:r>
              <a:rPr lang="en-US" altLang="zh-TW" dirty="0"/>
              <a:t>, </a:t>
            </a:r>
            <a:r>
              <a:rPr lang="zh-TW" altLang="en-US" dirty="0"/>
              <a:t>間距</a:t>
            </a:r>
            <a:r>
              <a:rPr lang="en-US" altLang="zh-TW" dirty="0"/>
              <a:t>2m</a:t>
            </a:r>
          </a:p>
          <a:p>
            <a:r>
              <a:rPr lang="en-US" altLang="zh-TW" dirty="0"/>
              <a:t>(</a:t>
            </a:r>
            <a:r>
              <a:rPr lang="zh-TW" altLang="en-US" dirty="0"/>
              <a:t>大梁</a:t>
            </a:r>
            <a:r>
              <a:rPr lang="en-US" altLang="zh-TW" dirty="0"/>
              <a:t>#10</a:t>
            </a:r>
            <a:r>
              <a:rPr lang="zh-TW" altLang="en-US" dirty="0"/>
              <a:t>小梁</a:t>
            </a:r>
            <a:r>
              <a:rPr lang="en-US" altLang="zh-TW" dirty="0"/>
              <a:t>#8)</a:t>
            </a:r>
            <a:endParaRPr lang="zh-TW" altLang="en-US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F944A51-52BD-43EF-8B7A-6B680E7E3EE4}"/>
              </a:ext>
            </a:extLst>
          </p:cNvPr>
          <p:cNvCxnSpPr/>
          <p:nvPr/>
        </p:nvCxnSpPr>
        <p:spPr>
          <a:xfrm flipV="1">
            <a:off x="5004048" y="1124744"/>
            <a:ext cx="144016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068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FB9EFB4-17F2-4939-A8D0-D3513528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BF2C5A4-3D94-4647-8501-D4268E4E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5A17BF5-AF3B-465F-9D34-B77C0EE68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76" y="1209952"/>
            <a:ext cx="7419048" cy="4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91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1836EF7-39BA-4BEE-8AD2-72A81F0C3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00A62E3-92C8-49D2-88F0-ED8CD395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DABCF1-E1FF-4DF8-BF4E-0F86CD41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81" y="1181381"/>
            <a:ext cx="7495238" cy="4495238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5AEEDCC5-D647-47C1-9080-BDDC53913EF1}"/>
              </a:ext>
            </a:extLst>
          </p:cNvPr>
          <p:cNvSpPr/>
          <p:nvPr/>
        </p:nvSpPr>
        <p:spPr>
          <a:xfrm>
            <a:off x="3635896" y="3933056"/>
            <a:ext cx="1440160" cy="13681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9510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AD2D1A-F164-48AC-904B-5EEBA031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AC23FE-B5BA-441A-AF6F-C28CE9F31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876B15-AC9E-4594-8F1E-BEEC23F6D1ED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738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E65585B-5502-4C84-9C6B-6DE2CA98F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85" y="1008538"/>
            <a:ext cx="7741542" cy="522877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E2E52B8-91E1-4AC1-AF40-920040802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公會版本標準圖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3AD974-66E7-4EDC-B62F-77123984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69BA06-BE0D-4FA5-BB0B-31BB0E32A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19" b="-3629"/>
          <a:stretch/>
        </p:blipFill>
        <p:spPr>
          <a:xfrm>
            <a:off x="2123728" y="2259164"/>
            <a:ext cx="6591504" cy="138586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D097640-6CD8-4825-A41E-DFD61CA90AD7}"/>
              </a:ext>
            </a:extLst>
          </p:cNvPr>
          <p:cNvSpPr/>
          <p:nvPr/>
        </p:nvSpPr>
        <p:spPr>
          <a:xfrm>
            <a:off x="2123728" y="2263815"/>
            <a:ext cx="5466667" cy="24214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BDA951A-DC19-44F8-AE36-B79DBE1B9CC6}"/>
              </a:ext>
            </a:extLst>
          </p:cNvPr>
          <p:cNvCxnSpPr>
            <a:cxnSpLocks/>
          </p:cNvCxnSpPr>
          <p:nvPr/>
        </p:nvCxnSpPr>
        <p:spPr>
          <a:xfrm flipV="1">
            <a:off x="1553605" y="3581680"/>
            <a:ext cx="570123" cy="99944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C73B0AE2-F699-4644-803E-08C45545FA27}"/>
              </a:ext>
            </a:extLst>
          </p:cNvPr>
          <p:cNvSpPr/>
          <p:nvPr/>
        </p:nvSpPr>
        <p:spPr>
          <a:xfrm>
            <a:off x="467545" y="4598836"/>
            <a:ext cx="2232248" cy="10624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6D7E930-3569-47F8-9F95-55D76D9802CD}"/>
              </a:ext>
            </a:extLst>
          </p:cNvPr>
          <p:cNvSpPr/>
          <p:nvPr/>
        </p:nvSpPr>
        <p:spPr>
          <a:xfrm>
            <a:off x="2135738" y="2272480"/>
            <a:ext cx="6475511" cy="13005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5197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62" y="997527"/>
            <a:ext cx="4917317" cy="526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台灣省土木技師公會 </a:t>
            </a:r>
            <a:r>
              <a:rPr lang="en-US" altLang="zh-TW" dirty="0"/>
              <a:t>\</a:t>
            </a:r>
            <a:r>
              <a:rPr lang="zh-TW" altLang="en-US" dirty="0"/>
              <a:t> 技師報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DAB19B-0FD0-4891-9BF8-D964B3B7BE05}"/>
              </a:ext>
            </a:extLst>
          </p:cNvPr>
          <p:cNvSpPr/>
          <p:nvPr/>
        </p:nvSpPr>
        <p:spPr>
          <a:xfrm>
            <a:off x="2843808" y="4149080"/>
            <a:ext cx="2798271" cy="216024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54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BCC4B6-D703-4DC2-9DC2-051616D9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F5B54E-D686-4015-93F2-94C458F353E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軟正黑體 Light"/>
                <a:ea typeface="微軟正黑體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軟正黑體 Light"/>
              <a:ea typeface="微軟正黑體 Light"/>
              <a:cs typeface="+mn-cs"/>
            </a:endParaRP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F31E34A8-476D-407F-A74C-D014BC7EF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4653136"/>
            <a:ext cx="8327416" cy="818964"/>
          </a:xfrm>
        </p:spPr>
        <p:txBody>
          <a:bodyPr/>
          <a:lstStyle/>
          <a:p>
            <a:r>
              <a:rPr lang="zh-TW" altLang="en-US" dirty="0"/>
              <a:t>台電標準圖呈現方式</a:t>
            </a:r>
          </a:p>
        </p:txBody>
      </p:sp>
    </p:spTree>
    <p:extLst>
      <p:ext uri="{BB962C8B-B14F-4D97-AF65-F5344CB8AC3E}">
        <p14:creationId xmlns:p14="http://schemas.microsoft.com/office/powerpoint/2010/main" val="3678547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台電標準圖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10" y="1248228"/>
            <a:ext cx="7404290" cy="462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978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台電標準圖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36" y="1050456"/>
            <a:ext cx="7922817" cy="502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677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台電標準圖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377" y="1006958"/>
            <a:ext cx="7116011" cy="49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25342"/>
      </p:ext>
    </p:extLst>
  </p:cSld>
  <p:clrMapOvr>
    <a:masterClrMapping/>
  </p:clrMapOvr>
</p:sld>
</file>

<file path=ppt/theme/theme1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LEMENTS_2018範本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圓方2018">
      <a:majorFont>
        <a:latin typeface="微軟正黑體"/>
        <a:ea typeface="微軟正黑體"/>
        <a:cs typeface=""/>
      </a:majorFont>
      <a:minorFont>
        <a:latin typeface="微軟正黑體 Light"/>
        <a:ea typeface="微軟正黑體 Light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EMENTS_2018範本.potx" id="{12A8F0F5-989D-4466-8C5D-CB4E1ABEC1DB}" vid="{77A0BBA9-9CC5-4A52-BC0D-655208B6CBEE}"/>
    </a:ext>
  </a:extLst>
</a:theme>
</file>

<file path=ppt/theme/theme3.xml><?xml version="1.0" encoding="utf-8"?>
<a:theme xmlns:a="http://schemas.openxmlformats.org/drawingml/2006/main" name="elements 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微軟正黑體"/>
        <a:ea typeface="微軟正黑體"/>
        <a:cs typeface=""/>
      </a:majorFont>
      <a:minorFont>
        <a:latin typeface="微軟正黑體 Light"/>
        <a:ea typeface="微軟正黑體 Light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EMENTS_2018範本.potx" id="{12A8F0F5-989D-4466-8C5D-CB4E1ABEC1DB}" vid="{82E0B100-74E9-4ACF-8964-A4BB353A4611}"/>
    </a:ext>
  </a:extLst>
</a:theme>
</file>

<file path=ppt/theme/theme4.xml><?xml version="1.0" encoding="utf-8"?>
<a:theme xmlns:a="http://schemas.openxmlformats.org/drawingml/2006/main" name="elements purp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微軟正黑體"/>
        <a:ea typeface="微軟正黑體"/>
        <a:cs typeface=""/>
      </a:majorFont>
      <a:minorFont>
        <a:latin typeface="微軟正黑體 Light"/>
        <a:ea typeface="微軟正黑體 Light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EMENTS_2018範本.potx" id="{12A8F0F5-989D-4466-8C5D-CB4E1ABEC1DB}" vid="{1FE6C2E5-BF50-450D-8ED1-BD40D651C42E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圓方</Template>
  <TotalTime>6962</TotalTime>
  <Words>221</Words>
  <Application>Microsoft Office PowerPoint</Application>
  <PresentationFormat>如螢幕大小 (4:3)</PresentationFormat>
  <Paragraphs>65</Paragraphs>
  <Slides>35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35</vt:i4>
      </vt:variant>
    </vt:vector>
  </HeadingPairs>
  <TitlesOfParts>
    <vt:vector size="46" baseType="lpstr">
      <vt:lpstr>Arial Unicode MS</vt:lpstr>
      <vt:lpstr>微軟正黑體</vt:lpstr>
      <vt:lpstr>微軟正黑體 Light</vt:lpstr>
      <vt:lpstr>新細明體</vt:lpstr>
      <vt:lpstr>Arial</vt:lpstr>
      <vt:lpstr>Calibri</vt:lpstr>
      <vt:lpstr>Calibri Light</vt:lpstr>
      <vt:lpstr>自訂設計</vt:lpstr>
      <vt:lpstr>ELEMENTS_2018範本</vt:lpstr>
      <vt:lpstr>elements green</vt:lpstr>
      <vt:lpstr>elements purple</vt:lpstr>
      <vt:lpstr>桃園市八德區一號基地 新建公宅統包工程 搭接管理圖報告</vt:lpstr>
      <vt:lpstr>搭接標準圖</vt:lpstr>
      <vt:lpstr>本案標準圖  S101錨錠與標準彎鉤詳圖</vt:lpstr>
      <vt:lpstr>公會版本標準圖</vt:lpstr>
      <vt:lpstr>台灣省土木技師公會 \ 技師報</vt:lpstr>
      <vt:lpstr>台電標準圖呈現方式</vt:lpstr>
      <vt:lpstr>台電標準圖</vt:lpstr>
      <vt:lpstr>台電標準圖</vt:lpstr>
      <vt:lpstr>台電標準圖</vt:lpstr>
      <vt:lpstr>台電標準圖</vt:lpstr>
      <vt:lpstr>本案搭接長度精細計算成果</vt:lpstr>
      <vt:lpstr>筏基層梁 搭接長度 優化一覽表(一)</vt:lpstr>
      <vt:lpstr>筏基層梁 搭接長度 優化一覽表(二)</vt:lpstr>
      <vt:lpstr>筏基層梁 搭接長度 優化一覽表(三)</vt:lpstr>
      <vt:lpstr>筏基版 搭接長度 優化一覽表(三)</vt:lpstr>
      <vt:lpstr>搭接管理圖成果</vt:lpstr>
      <vt:lpstr>搭接管理圖成果</vt:lpstr>
      <vt:lpstr>PowerPoint 簡報</vt:lpstr>
      <vt:lpstr>PowerPoint 簡報</vt:lpstr>
      <vt:lpstr>搭接長度精細計算書送審</vt:lpstr>
      <vt:lpstr>審查核可函</vt:lpstr>
      <vt:lpstr>混凝土結構設計規範5.3節</vt:lpstr>
      <vt:lpstr>梁算例</vt:lpstr>
      <vt:lpstr>PowerPoint 簡報</vt:lpstr>
      <vt:lpstr>版算例</vt:lpstr>
      <vt:lpstr>PowerPoint 簡報</vt:lpstr>
      <vt:lpstr>PowerPoint 簡報</vt:lpstr>
      <vt:lpstr>3D</vt:lpstr>
      <vt:lpstr>資料斷鍊</vt:lpstr>
      <vt:lpstr>鋼筋施工問題</vt:lpstr>
      <vt:lpstr>鋼筋施工問題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ETABS-CHECK</dc:title>
  <dc:creator>TPEPC04</dc:creator>
  <cp:lastModifiedBy>MACY</cp:lastModifiedBy>
  <cp:revision>399</cp:revision>
  <cp:lastPrinted>2018-01-26T07:29:46Z</cp:lastPrinted>
  <dcterms:created xsi:type="dcterms:W3CDTF">2016-06-27T01:13:46Z</dcterms:created>
  <dcterms:modified xsi:type="dcterms:W3CDTF">2018-02-22T16:55:24Z</dcterms:modified>
</cp:coreProperties>
</file>